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80" r:id="rId3"/>
    <p:sldId id="257" r:id="rId4"/>
    <p:sldId id="279" r:id="rId5"/>
    <p:sldId id="258" r:id="rId6"/>
    <p:sldId id="270" r:id="rId7"/>
    <p:sldId id="271" r:id="rId8"/>
    <p:sldId id="273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31.05.2023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KURULU</a:t>
            </a:r>
            <a:br>
              <a:rPr lang="en-US" sz="3600" dirty="0"/>
            </a:br>
            <a:r>
              <a:rPr lang="en-US" sz="3600" dirty="0" smtClean="0"/>
              <a:t>KIRGIZİSTAN</a:t>
            </a:r>
            <a:r>
              <a:rPr lang="tr-TR" sz="3600" dirty="0" smtClean="0"/>
              <a:t>-</a:t>
            </a:r>
            <a:r>
              <a:rPr lang="en-US" sz="3600" dirty="0" smtClean="0"/>
              <a:t>TÜRKİYE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600" dirty="0" smtClean="0"/>
              <a:t>MANAS </a:t>
            </a:r>
            <a:r>
              <a:rPr lang="en-US" sz="3600" dirty="0"/>
              <a:t>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Des</a:t>
            </a:r>
            <a:r>
              <a:rPr lang="tr-TR" dirty="0" smtClean="0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ek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2023 Haziran Ay’ı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Tablo 1. Yayınlanmış derleme ve makale için verilen azami destek miktarı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105178"/>
              </p:ext>
            </p:extLst>
          </p:nvPr>
        </p:nvGraphicFramePr>
        <p:xfrm>
          <a:off x="457200" y="1600200"/>
          <a:ext cx="82192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236"/>
                <a:gridCol w="38470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Dergi WOS Çeyreklik (Q) Sınıfı</a:t>
                      </a:r>
                    </a:p>
                    <a:p>
                      <a:r>
                        <a:rPr lang="tr-TR" sz="2000" dirty="0" smtClean="0"/>
                        <a:t>(Derleme ve makalenin yayınlandığı</a:t>
                      </a:r>
                    </a:p>
                    <a:p>
                      <a:r>
                        <a:rPr lang="tr-TR" sz="2000" dirty="0" smtClean="0"/>
                        <a:t>yıl için)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 (USD)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1000 (Bin)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800 (Sekiz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Q3, AHCI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600 (Altı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Q4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400 (Dört yüz) USD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2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Yayınlanmış derleme ve makale </a:t>
            </a:r>
            <a:r>
              <a:rPr lang="tr-TR" sz="2400" dirty="0"/>
              <a:t>için verilen destek miktarı Tablo 1 de belirtilen miktardan </a:t>
            </a:r>
            <a:r>
              <a:rPr lang="tr-TR" sz="2400" dirty="0" smtClean="0"/>
              <a:t>fazla olamaz</a:t>
            </a:r>
            <a:r>
              <a:rPr lang="tr-TR" sz="2400" dirty="0"/>
              <a:t>. Bu destek miktarı, yayında adı bulunan yazarlara eşit olarak paylaştırılır.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399661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 smtClean="0"/>
              <a:t>2023 YILI HAZIRAN AY’I BAŞVURU TAKVİMİ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dirty="0" err="1" smtClean="0"/>
              <a:t>Başvuru</a:t>
            </a:r>
            <a:r>
              <a:rPr lang="en-US" dirty="0"/>
              <a:t>: </a:t>
            </a:r>
            <a:r>
              <a:rPr lang="tr-TR" dirty="0" smtClean="0"/>
              <a:t>01</a:t>
            </a:r>
            <a:r>
              <a:rPr lang="en-US" dirty="0" smtClean="0"/>
              <a:t>-</a:t>
            </a:r>
            <a:r>
              <a:rPr lang="tr-TR" dirty="0" smtClean="0"/>
              <a:t>11</a:t>
            </a:r>
            <a:r>
              <a:rPr lang="en-US" dirty="0" smtClean="0"/>
              <a:t> </a:t>
            </a:r>
            <a:r>
              <a:rPr lang="tr-TR" dirty="0" smtClean="0"/>
              <a:t>Haziran</a:t>
            </a:r>
            <a:r>
              <a:rPr lang="en-US" dirty="0" smtClean="0"/>
              <a:t> 202</a:t>
            </a:r>
            <a:r>
              <a:rPr lang="tr-TR" dirty="0" smtClean="0"/>
              <a:t>3</a:t>
            </a:r>
            <a:endParaRPr lang="en-US" dirty="0"/>
          </a:p>
          <a:p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:</a:t>
            </a:r>
            <a:r>
              <a:rPr lang="tr-TR" dirty="0" smtClean="0"/>
              <a:t>12-15</a:t>
            </a:r>
            <a:r>
              <a:rPr lang="en-US" dirty="0" smtClean="0"/>
              <a:t> </a:t>
            </a:r>
            <a:r>
              <a:rPr lang="tr-TR" dirty="0" smtClean="0"/>
              <a:t>Haziran</a:t>
            </a:r>
            <a:r>
              <a:rPr lang="en-US" dirty="0" smtClean="0"/>
              <a:t> 202</a:t>
            </a:r>
            <a:r>
              <a:rPr lang="tr-TR" dirty="0" smtClean="0"/>
              <a:t>3</a:t>
            </a:r>
            <a:endParaRPr lang="en-US" dirty="0"/>
          </a:p>
          <a:p>
            <a:r>
              <a:rPr lang="en-US" dirty="0" err="1"/>
              <a:t>Eksikliklerin</a:t>
            </a:r>
            <a:r>
              <a:rPr lang="en-US" dirty="0"/>
              <a:t> </a:t>
            </a:r>
            <a:r>
              <a:rPr lang="en-US" dirty="0" err="1"/>
              <a:t>Yazarlara</a:t>
            </a:r>
            <a:r>
              <a:rPr lang="en-US" dirty="0"/>
              <a:t> </a:t>
            </a:r>
            <a:r>
              <a:rPr lang="en-US" dirty="0" err="1"/>
              <a:t>Bildirilmesi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Düzeltilmesi</a:t>
            </a:r>
            <a:r>
              <a:rPr lang="en-US" dirty="0"/>
              <a:t>: </a:t>
            </a:r>
            <a:r>
              <a:rPr lang="tr-TR" dirty="0" smtClean="0"/>
              <a:t>16</a:t>
            </a:r>
            <a:r>
              <a:rPr lang="en-US" dirty="0" smtClean="0"/>
              <a:t>-</a:t>
            </a:r>
            <a:r>
              <a:rPr lang="tr-TR" dirty="0" smtClean="0"/>
              <a:t>20</a:t>
            </a:r>
            <a:r>
              <a:rPr lang="en-US" dirty="0" smtClean="0"/>
              <a:t> </a:t>
            </a:r>
            <a:r>
              <a:rPr lang="tr-TR" dirty="0" smtClean="0"/>
              <a:t>Haziran </a:t>
            </a:r>
            <a:r>
              <a:rPr lang="en-US" dirty="0" smtClean="0"/>
              <a:t>202</a:t>
            </a:r>
            <a:r>
              <a:rPr lang="tr-TR" dirty="0" smtClean="0"/>
              <a:t>3</a:t>
            </a:r>
            <a:endParaRPr lang="en-US" dirty="0"/>
          </a:p>
          <a:p>
            <a:r>
              <a:rPr lang="en-US" dirty="0"/>
              <a:t>Son </a:t>
            </a:r>
            <a:r>
              <a:rPr lang="en-US" dirty="0" err="1"/>
              <a:t>Değerlendirme</a:t>
            </a:r>
            <a:r>
              <a:rPr lang="en-US" dirty="0"/>
              <a:t>: </a:t>
            </a:r>
            <a:r>
              <a:rPr lang="tr-TR" dirty="0" smtClean="0"/>
              <a:t>21</a:t>
            </a:r>
            <a:r>
              <a:rPr lang="en-US" dirty="0" smtClean="0"/>
              <a:t>-2</a:t>
            </a:r>
            <a:r>
              <a:rPr lang="tr-TR" dirty="0" smtClean="0"/>
              <a:t>6 </a:t>
            </a:r>
            <a:r>
              <a:rPr lang="tr-TR" dirty="0" smtClean="0"/>
              <a:t>Haziran </a:t>
            </a:r>
            <a:r>
              <a:rPr lang="en-US" dirty="0" smtClean="0"/>
              <a:t>202</a:t>
            </a:r>
            <a:r>
              <a:rPr lang="tr-TR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tr-TR" dirty="0" smtClean="0"/>
              <a:t>YAYIN BAŞVURU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424936" cy="535719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dirty="0" smtClean="0"/>
              <a:t>Dijital </a:t>
            </a:r>
            <a:r>
              <a:rPr lang="tr-TR" dirty="0"/>
              <a:t>manas </a:t>
            </a:r>
            <a:r>
              <a:rPr lang="tr-TR" dirty="0" smtClean="0"/>
              <a:t>sayfasında </a:t>
            </a:r>
            <a:r>
              <a:rPr lang="tr-TR" dirty="0"/>
              <a:t>yer </a:t>
            </a:r>
            <a:r>
              <a:rPr lang="tr-TR" dirty="0" smtClean="0"/>
              <a:t>alan «</a:t>
            </a:r>
            <a:r>
              <a:rPr lang="tr-TR" b="1" dirty="0" smtClean="0"/>
              <a:t>Yayınlar» </a:t>
            </a:r>
            <a:r>
              <a:rPr lang="tr-TR" dirty="0" smtClean="0"/>
              <a:t>sistemine makale veya derleme girişi yapılacaktır.</a:t>
            </a:r>
          </a:p>
          <a:p>
            <a:r>
              <a:rPr lang="tr-TR" dirty="0" smtClean="0"/>
              <a:t>«</a:t>
            </a:r>
            <a:r>
              <a:rPr lang="tr-TR" b="1" dirty="0" smtClean="0"/>
              <a:t>Yayınlar</a:t>
            </a:r>
            <a:r>
              <a:rPr lang="tr-TR" dirty="0" smtClean="0"/>
              <a:t>» sisteminde </a:t>
            </a:r>
            <a:r>
              <a:rPr lang="tr-TR" dirty="0"/>
              <a:t>AFDK ya başvuru  için istenen belgeler yüklendikten sonra </a:t>
            </a:r>
            <a:r>
              <a:rPr lang="tr-TR" dirty="0" smtClean="0"/>
              <a:t>“</a:t>
            </a:r>
            <a:r>
              <a:rPr lang="tr-TR" b="1" dirty="0" smtClean="0"/>
              <a:t>Destek</a:t>
            </a:r>
            <a:r>
              <a:rPr lang="tr-TR" dirty="0" smtClean="0"/>
              <a:t> </a:t>
            </a:r>
            <a:r>
              <a:rPr lang="tr-TR" b="1" dirty="0" smtClean="0"/>
              <a:t>Başvuru Formu</a:t>
            </a:r>
            <a:r>
              <a:rPr lang="tr-TR" dirty="0" smtClean="0"/>
              <a:t>” sistem tarafından otomatik </a:t>
            </a:r>
            <a:r>
              <a:rPr lang="tr-TR" dirty="0"/>
              <a:t>olarak oluşturacaktır. </a:t>
            </a:r>
            <a:endParaRPr lang="tr-TR" dirty="0" smtClean="0"/>
          </a:p>
          <a:p>
            <a:r>
              <a:rPr lang="tr-TR" dirty="0"/>
              <a:t>Bilimsel Yayınlara Destek Başvuru Formu  bölüm başkanlığı ve dekanlık/müdürlük aracılığı ile Rektörlük Makamına sunulacaktır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Destek Başvuru </a:t>
            </a:r>
            <a:r>
              <a:rPr lang="tr-TR" dirty="0" smtClean="0"/>
              <a:t>Formunun  dışında hiçbir belgenin  çıktısı kesinlikle AFDK ya gönderilmeyecektir.</a:t>
            </a:r>
          </a:p>
          <a:p>
            <a:r>
              <a:rPr lang="tr-TR" dirty="0"/>
              <a:t>Makalenin tam metin olarak SCIE, SSCI ve AHCI tarafından taranan dergilerde </a:t>
            </a:r>
            <a:r>
              <a:rPr lang="tr-TR" dirty="0" smtClean="0"/>
              <a:t>yayımlanmış (</a:t>
            </a:r>
            <a:r>
              <a:rPr lang="tr-TR" b="1" dirty="0" smtClean="0"/>
              <a:t>PUBLISHED</a:t>
            </a:r>
            <a:r>
              <a:rPr lang="tr-TR" dirty="0" smtClean="0"/>
              <a:t>) </a:t>
            </a:r>
            <a:r>
              <a:rPr lang="tr-TR" dirty="0"/>
              <a:t>olması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Bilimsel</a:t>
            </a:r>
            <a:r>
              <a:rPr lang="en-US" b="1" dirty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endParaRPr lang="en-US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en-US" b="1" dirty="0" err="1" smtClean="0"/>
              <a:t>Madde</a:t>
            </a:r>
            <a:r>
              <a:rPr lang="en-US" b="1" dirty="0" smtClean="0"/>
              <a:t> 7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(1)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 smtClean="0"/>
              <a:t>yayımlanmasını</a:t>
            </a:r>
            <a:r>
              <a:rPr lang="tr-TR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yaparlar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“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 smtClean="0"/>
              <a:t>Yayınlara</a:t>
            </a:r>
            <a:r>
              <a:rPr lang="tr-TR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”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/program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Rektörlük</a:t>
            </a:r>
            <a:r>
              <a:rPr lang="en-US" dirty="0" smtClean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SCIE, SSCI </a:t>
            </a:r>
            <a:r>
              <a:rPr lang="en-US" dirty="0" err="1"/>
              <a:t>ve</a:t>
            </a:r>
            <a:r>
              <a:rPr lang="en-US" dirty="0"/>
              <a:t> AHCI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 smtClean="0"/>
              <a:t>yayımlanmış</a:t>
            </a:r>
            <a:r>
              <a:rPr lang="tr-TR" b="1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metninin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Q </a:t>
            </a:r>
            <a:r>
              <a:rPr lang="en-US" dirty="0" err="1"/>
              <a:t>çeyreklik</a:t>
            </a:r>
            <a:r>
              <a:rPr lang="en-US" dirty="0"/>
              <a:t> </a:t>
            </a:r>
            <a:r>
              <a:rPr lang="en-US" dirty="0" err="1"/>
              <a:t>belgesinin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ekinde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AHCI </a:t>
            </a:r>
            <a:r>
              <a:rPr lang="en-US" b="1" dirty="0" err="1"/>
              <a:t>için</a:t>
            </a:r>
            <a:r>
              <a:rPr lang="en-US" b="1" dirty="0"/>
              <a:t> Q </a:t>
            </a:r>
            <a:r>
              <a:rPr lang="en-US" b="1" dirty="0" err="1"/>
              <a:t>belgesi</a:t>
            </a:r>
            <a:r>
              <a:rPr lang="en-US" b="1" dirty="0"/>
              <a:t> </a:t>
            </a:r>
            <a:r>
              <a:rPr lang="en-US" b="1" dirty="0" err="1"/>
              <a:t>aranmaz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Makalede</a:t>
            </a:r>
            <a:r>
              <a:rPr lang="en-US" dirty="0"/>
              <a:t>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dirty="0" err="1" smtClean="0"/>
              <a:t>M</a:t>
            </a:r>
            <a:r>
              <a:rPr lang="en-US" dirty="0" err="1" smtClean="0"/>
              <a:t>akale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r>
              <a:rPr lang="tr-TR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dergide</a:t>
            </a:r>
            <a:r>
              <a:rPr lang="en-US" dirty="0" smtClean="0"/>
              <a:t> </a:t>
            </a:r>
            <a:r>
              <a:rPr lang="en-US" dirty="0" err="1"/>
              <a:t>yayınlanmış</a:t>
            </a:r>
            <a:r>
              <a:rPr lang="en-US" dirty="0"/>
              <a:t> tam </a:t>
            </a:r>
            <a:r>
              <a:rPr lang="en-US" dirty="0" smtClean="0"/>
              <a:t>met</a:t>
            </a:r>
            <a:r>
              <a:rPr lang="tr-TR" dirty="0" err="1" smtClean="0"/>
              <a:t>ni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Ek1</a:t>
            </a:r>
            <a:r>
              <a:rPr lang="en-US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 smtClean="0"/>
              <a:t>Cilt</a:t>
            </a:r>
            <a:r>
              <a:rPr lang="tr-TR" dirty="0" smtClean="0"/>
              <a:t> 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r>
              <a:rPr lang="tr-TR" dirty="0" smtClean="0"/>
              <a:t> </a:t>
            </a:r>
            <a:r>
              <a:rPr lang="tr-TR" dirty="0"/>
              <a:t>(Başlangıç - Bitiş </a:t>
            </a:r>
            <a:r>
              <a:rPr lang="tr-TR" dirty="0" smtClean="0"/>
              <a:t>Sayfası)</a:t>
            </a:r>
          </a:p>
          <a:p>
            <a:pPr lvl="0"/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pPr lvl="0"/>
            <a:r>
              <a:rPr lang="tr-TR" dirty="0"/>
              <a:t>DOI </a:t>
            </a:r>
          </a:p>
          <a:p>
            <a:pPr lvl="0"/>
            <a:r>
              <a:rPr lang="tr-TR" dirty="0"/>
              <a:t>WOS </a:t>
            </a:r>
            <a:r>
              <a:rPr lang="tr-TR" dirty="0" smtClean="0"/>
              <a:t>Numarası</a:t>
            </a:r>
          </a:p>
          <a:p>
            <a:pPr lvl="0"/>
            <a:r>
              <a:rPr lang="tr-TR" dirty="0" smtClean="0"/>
              <a:t>Yayınlandığı Yılı (</a:t>
            </a:r>
            <a:r>
              <a:rPr lang="tr-TR" b="1" dirty="0" smtClean="0"/>
              <a:t>2022 ve 2023</a:t>
            </a:r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Yayınlandığı</a:t>
            </a:r>
            <a:r>
              <a:rPr lang="en-US" dirty="0"/>
              <a:t> </a:t>
            </a:r>
            <a:r>
              <a:rPr lang="en-US" dirty="0" err="1" smtClean="0"/>
              <a:t>Derginin</a:t>
            </a:r>
            <a:r>
              <a:rPr lang="en-US" b="1" dirty="0"/>
              <a:t>  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b="1" dirty="0" err="1"/>
              <a:t>belgesinin</a:t>
            </a:r>
            <a:r>
              <a:rPr lang="en-US" b="1" dirty="0"/>
              <a:t> 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AHCI </a:t>
            </a:r>
            <a:r>
              <a:rPr lang="tr-TR" dirty="0" smtClean="0"/>
              <a:t>dergiler için </a:t>
            </a:r>
            <a:r>
              <a:rPr lang="tr-TR" dirty="0"/>
              <a:t>Q belgesi aranmaz. </a:t>
            </a:r>
            <a:r>
              <a:rPr lang="tr-TR" dirty="0" smtClean="0"/>
              <a:t>AHCI </a:t>
            </a:r>
            <a:r>
              <a:rPr lang="tr-TR" dirty="0"/>
              <a:t>kapsamındaki </a:t>
            </a:r>
            <a:r>
              <a:rPr lang="tr-TR" dirty="0" smtClean="0"/>
              <a:t>dergilerde yayınlanmış </a:t>
            </a:r>
            <a:r>
              <a:rPr lang="tr-TR" dirty="0"/>
              <a:t>makaleler Q3 </a:t>
            </a:r>
            <a:r>
              <a:rPr lang="tr-TR" dirty="0" err="1"/>
              <a:t>Wos</a:t>
            </a:r>
            <a:r>
              <a:rPr lang="tr-TR" dirty="0"/>
              <a:t> çeyreklik sınıfından kabul edilir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 </a:t>
            </a:r>
            <a:r>
              <a:rPr lang="en-US" b="1" dirty="0"/>
              <a:t>Master Journal </a:t>
            </a:r>
            <a:r>
              <a:rPr lang="en-US" b="1" dirty="0" err="1" smtClean="0"/>
              <a:t>Listesinden</a:t>
            </a:r>
            <a:r>
              <a:rPr lang="tr-TR" b="1" dirty="0" smtClean="0"/>
              <a:t> yayının yayınlandığı</a:t>
            </a:r>
            <a:r>
              <a:rPr lang="en-US" b="1" dirty="0" smtClean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tr-TR" b="1" dirty="0" smtClean="0"/>
              <a:t> (</a:t>
            </a:r>
            <a:r>
              <a:rPr lang="en-US" dirty="0" smtClean="0"/>
              <a:t>SCIE</a:t>
            </a:r>
            <a:r>
              <a:rPr lang="en-US" dirty="0"/>
              <a:t>, SSCI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AHCI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1193</TotalTime>
  <Words>466</Words>
  <Application>Microsoft Office PowerPoint</Application>
  <PresentationFormat>Ekran Gösterisi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ARAŞTIRMA FAALİYETLERİNİ DESTEKLEME KURULU KIRGIZİSTAN-TÜRKİYE  MANAS ÜNİVERSİTESİ </vt:lpstr>
      <vt:lpstr>Tablo 1. Yayınlanmış derleme ve makale için verilen azami destek miktarı</vt:lpstr>
      <vt:lpstr>2023 YILI HAZIRAN AY’I BAŞVURU TAKVİMİ</vt:lpstr>
      <vt:lpstr>YAYIN BAŞVURU SİSTEMİ</vt:lpstr>
      <vt:lpstr>ARAŞTIRMA FAALİYETLERİNİ DESTEKLEME YÖNETMELİĞİ</vt:lpstr>
      <vt:lpstr> BAŞVURU İÇİN İSTENEN BELGELER  </vt:lpstr>
      <vt:lpstr>Yayının Bulunduğu WEB of SCIENCE Ana Sayfa Görüntüsü (Ek1)</vt:lpstr>
      <vt:lpstr>Ek 2</vt:lpstr>
      <vt:lpstr>Ek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Windows Kullanıcısı</cp:lastModifiedBy>
  <cp:revision>88</cp:revision>
  <cp:lastPrinted>2021-05-21T10:52:38Z</cp:lastPrinted>
  <dcterms:created xsi:type="dcterms:W3CDTF">2020-12-22T11:30:54Z</dcterms:created>
  <dcterms:modified xsi:type="dcterms:W3CDTF">2023-05-31T07:17:52Z</dcterms:modified>
</cp:coreProperties>
</file>